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1" r:id="rId1"/>
  </p:sldMasterIdLst>
  <p:notesMasterIdLst>
    <p:notesMasterId r:id="rId73"/>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50" r:id="rId27"/>
    <p:sldId id="298" r:id="rId28"/>
    <p:sldId id="318" r:id="rId29"/>
    <p:sldId id="353" r:id="rId30"/>
    <p:sldId id="354" r:id="rId31"/>
    <p:sldId id="323" r:id="rId32"/>
    <p:sldId id="324" r:id="rId33"/>
    <p:sldId id="325" r:id="rId34"/>
    <p:sldId id="331" r:id="rId35"/>
    <p:sldId id="332" r:id="rId36"/>
    <p:sldId id="333" r:id="rId37"/>
    <p:sldId id="327" r:id="rId38"/>
    <p:sldId id="326" r:id="rId39"/>
    <p:sldId id="334" r:id="rId40"/>
    <p:sldId id="342" r:id="rId41"/>
    <p:sldId id="335" r:id="rId42"/>
    <p:sldId id="336" r:id="rId43"/>
    <p:sldId id="337" r:id="rId44"/>
    <p:sldId id="338" r:id="rId45"/>
    <p:sldId id="339" r:id="rId46"/>
    <p:sldId id="340" r:id="rId47"/>
    <p:sldId id="341" r:id="rId48"/>
    <p:sldId id="412" r:id="rId49"/>
    <p:sldId id="265" r:id="rId50"/>
    <p:sldId id="267" r:id="rId51"/>
    <p:sldId id="268" r:id="rId52"/>
    <p:sldId id="388" r:id="rId53"/>
    <p:sldId id="270" r:id="rId54"/>
    <p:sldId id="413" r:id="rId55"/>
    <p:sldId id="271" r:id="rId56"/>
    <p:sldId id="272" r:id="rId57"/>
    <p:sldId id="277" r:id="rId58"/>
    <p:sldId id="399" r:id="rId59"/>
    <p:sldId id="376" r:id="rId60"/>
    <p:sldId id="266" r:id="rId61"/>
    <p:sldId id="380" r:id="rId62"/>
    <p:sldId id="402" r:id="rId63"/>
    <p:sldId id="403" r:id="rId64"/>
    <p:sldId id="395" r:id="rId65"/>
    <p:sldId id="404" r:id="rId66"/>
    <p:sldId id="405" r:id="rId67"/>
    <p:sldId id="406" r:id="rId68"/>
    <p:sldId id="381" r:id="rId69"/>
    <p:sldId id="407" r:id="rId70"/>
    <p:sldId id="408" r:id="rId71"/>
    <p:sldId id="40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4"/>
  </p:normalViewPr>
  <p:slideViewPr>
    <p:cSldViewPr snapToGrid="0" snapToObjects="1" showGuides="1">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09549993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0.png"/><Relationship Id="rId7" Type="http://schemas.openxmlformats.org/officeDocument/2006/relationships/image" Target="../media/image28.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6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2" Type="http://schemas.openxmlformats.org/officeDocument/2006/relationships/hyperlink" Target="http://www.bioinfo.org.cn/~wangchao/maa/Numerical_Optimization.pdf"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74.png"/><Relationship Id="rId12" Type="http://schemas.openxmlformats.org/officeDocument/2006/relationships/image" Target="../media/image4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9.png"/><Relationship Id="rId7" Type="http://schemas.openxmlformats.org/officeDocument/2006/relationships/image" Target="../media/image38.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93.png"/></Relationships>
</file>

<file path=ppt/slides/_rels/slide56.xml.rels><?xml version="1.0" encoding="UTF-8" standalone="yes"?>
<Relationships xmlns="http://schemas.openxmlformats.org/package/2006/relationships"><Relationship Id="rId13" Type="http://schemas.openxmlformats.org/officeDocument/2006/relationships/image" Target="../media/image45.png"/><Relationship Id="rId3" Type="http://schemas.openxmlformats.org/officeDocument/2006/relationships/image" Target="../media/image97.png"/><Relationship Id="rId12"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02.png"/><Relationship Id="rId5" Type="http://schemas.openxmlformats.org/officeDocument/2006/relationships/image" Target="../media/image90.png"/><Relationship Id="rId15" Type="http://schemas.openxmlformats.org/officeDocument/2006/relationships/image" Target="../media/image68.png"/><Relationship Id="rId10" Type="http://schemas.openxmlformats.org/officeDocument/2006/relationships/image" Target="../media/image101.png"/><Relationship Id="rId4" Type="http://schemas.openxmlformats.org/officeDocument/2006/relationships/image" Target="../media/image88.png"/><Relationship Id="rId1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68.png"/><Relationship Id="rId3" Type="http://schemas.openxmlformats.org/officeDocument/2006/relationships/image" Target="../media/image96.png"/><Relationship Id="rId12" Type="http://schemas.openxmlformats.org/officeDocument/2006/relationships/image" Target="../media/image48.png"/><Relationship Id="rId2" Type="http://schemas.openxmlformats.org/officeDocument/2006/relationships/image" Target="../media/image88.png"/><Relationship Id="rId1"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image" Target="../media/image93.png"/><Relationship Id="rId10"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102.png"/><Relationship Id="rId14" Type="http://schemas.openxmlformats.org/officeDocument/2006/relationships/image" Target="../media/image45.png"/></Relationships>
</file>

<file path=ppt/slides/_rels/slide5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68.png"/><Relationship Id="rId3" Type="http://schemas.openxmlformats.org/officeDocument/2006/relationships/image" Target="../media/image88.png"/><Relationship Id="rId12" Type="http://schemas.openxmlformats.org/officeDocument/2006/relationships/image" Target="../media/image4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480.png"/><Relationship Id="rId5" Type="http://schemas.openxmlformats.org/officeDocument/2006/relationships/image" Target="../media/image90.png"/><Relationship Id="rId10" Type="http://schemas.openxmlformats.org/officeDocument/2006/relationships/image" Target="../media/image103.png"/><Relationship Id="rId4" Type="http://schemas.openxmlformats.org/officeDocument/2006/relationships/image" Target="../media/image96.png"/><Relationship Id="rId9" Type="http://schemas.openxmlformats.org/officeDocument/2006/relationships/image" Target="../media/image102.png"/><Relationship Id="rId14"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7.png"/><Relationship Id="rId3" Type="http://schemas.openxmlformats.org/officeDocument/2006/relationships/image" Target="../media/image62.png"/><Relationship Id="rId7" Type="http://schemas.openxmlformats.org/officeDocument/2006/relationships/image" Target="../media/image71.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0.png"/><Relationship Id="rId11" Type="http://schemas.openxmlformats.org/officeDocument/2006/relationships/image" Target="../media/image79.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6.png"/><Relationship Id="rId9"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07.png"/></Relationships>
</file>

<file path=ppt/slides/_rels/slide6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68.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png"/><Relationship Id="rId2" Type="http://schemas.openxmlformats.org/officeDocument/2006/relationships/image" Target="../media/image39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png"/><Relationship Id="rId10" Type="http://schemas.openxmlformats.org/officeDocument/2006/relationships/image" Target="../media/image1200.png"/><Relationship Id="rId19"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400.png"/><Relationship Id="rId14" Type="http://schemas.openxmlformats.org/officeDocument/2006/relationships/image" Target="../media/image123.png"/></Relationships>
</file>

<file path=ppt/slides/_rels/slide69.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3.png"/><Relationship Id="rId9" Type="http://schemas.openxmlformats.org/officeDocument/2006/relationships/image" Target="../media/image119.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Lecture 5:  </a:t>
            </a:r>
            <a:r>
              <a:rPr lang="en-US" dirty="0"/>
              <a:t>Perceptron and Back Propagation</a:t>
            </a:r>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coefficients for Logistic Regression </a:t>
            </a:r>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a:latin typeface="Karla" charset="0"/>
                <a:ea typeface="Karla" charset="0"/>
                <a:cs typeface="Karla" charset="0"/>
              </a:rPr>
              <a:t>Find the coefficients that minimize the loss function</a:t>
            </a:r>
          </a:p>
          <a:p>
            <a:r>
              <a:rPr lang="en-US" sz="2400" dirty="0">
                <a:latin typeface="Karla" charset="0"/>
                <a:ea typeface="Karla" charset="0"/>
                <a:cs typeface="Karla" charset="0"/>
              </a:rPr>
              <a:t> </a:t>
            </a: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panose="02040503050406030204" pitchFamily="18"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panose="02040503050406030204" pitchFamily="18" charset="0"/>
                                </a:rPr>
                              </m:ctrlPr>
                            </m:funcPr>
                            <m:fName>
                              <m:r>
                                <m:rPr>
                                  <m:sty m:val="p"/>
                                </m:rPr>
                                <a:rPr lang="en-US" sz="2400">
                                  <a:latin typeface="Cambria Math" charset="0"/>
                                </a:rPr>
                                <m:t>log</m:t>
                              </m:r>
                            </m:fName>
                            <m:e>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8472" y="1402190"/>
            <a:ext cx="4035287" cy="2690192"/>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Minimizing the Loss function</a:t>
            </a:r>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of Classification and Logistic Regression </a:t>
            </a:r>
          </a:p>
          <a:p>
            <a:pPr marL="514350" indent="-514350">
              <a:spcAft>
                <a:spcPts val="1200"/>
              </a:spcAft>
              <a:buFont typeface="+mj-lt"/>
              <a:buAutoNum type="arabicPeriod"/>
            </a:pPr>
            <a:r>
              <a:rPr lang="en-US" dirty="0"/>
              <a:t>Review to Optimization </a:t>
            </a:r>
          </a:p>
          <a:p>
            <a:pPr marL="1200120" lvl="1" indent="-457200">
              <a:spcAft>
                <a:spcPts val="1200"/>
              </a:spcAft>
            </a:pPr>
            <a:r>
              <a:rPr lang="en-US" dirty="0"/>
              <a:t>	</a:t>
            </a:r>
            <a:r>
              <a:rPr lang="en-US" sz="2600" dirty="0"/>
              <a:t>Gradient Descent </a:t>
            </a:r>
          </a:p>
          <a:p>
            <a:pPr marL="1257270" lvl="1" indent="-514350">
              <a:spcAft>
                <a:spcPts val="1200"/>
              </a:spcAft>
            </a:pPr>
            <a:r>
              <a:rPr lang="en-US" sz="2600" dirty="0"/>
              <a:t>	</a:t>
            </a:r>
            <a:r>
              <a:rPr lang="en-US" sz="2600" b="1" dirty="0"/>
              <a:t>Stochastic Gradient Descent </a:t>
            </a:r>
          </a:p>
          <a:p>
            <a:pPr marL="514350" indent="-514350">
              <a:spcAft>
                <a:spcPts val="1200"/>
              </a:spcAft>
              <a:buFont typeface="+mj-lt"/>
              <a:buAutoNum type="arabicPeriod"/>
            </a:pPr>
            <a:r>
              <a:rPr lang="en-US" dirty="0"/>
              <a:t>Single Neuron Network (‘Perceptron’)  </a:t>
            </a:r>
          </a:p>
          <a:p>
            <a:pPr marL="514350" indent="-514350">
              <a:spcAft>
                <a:spcPts val="1200"/>
              </a:spcAft>
              <a:buFont typeface="+mj-lt"/>
              <a:buAutoNum type="arabicPeriod"/>
            </a:pPr>
            <a:r>
              <a:rPr lang="en-US" dirty="0"/>
              <a:t>Multi-Layer Perceptron </a:t>
            </a:r>
          </a:p>
          <a:p>
            <a:pPr marL="514350" indent="-514350">
              <a:spcAft>
                <a:spcPts val="1200"/>
              </a:spcAft>
              <a:buFont typeface="+mj-lt"/>
              <a:buAutoNum type="arabicPeriod"/>
            </a:pPr>
            <a:r>
              <a:rPr lang="en-US" dirty="0"/>
              <a:t>Back Propagation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a:t>
            </a:r>
          </a:p>
          <a:p>
            <a:endParaRPr lang="en-US" sz="2400" dirty="0"/>
          </a:p>
          <a:p>
            <a:r>
              <a:rPr lang="en-US" sz="2400" b="1" dirty="0"/>
              <a:t>Question</a:t>
            </a:r>
            <a:r>
              <a:rPr lang="en-US" sz="2400" dirty="0"/>
              <a:t>: What is the mathematical function that describes the slope? </a:t>
            </a:r>
            <a:br>
              <a:rPr lang="en-US" sz="2400" dirty="0"/>
            </a:br>
            <a:endParaRPr lang="en-US" sz="2400" dirty="0"/>
          </a:p>
          <a:p>
            <a:r>
              <a:rPr lang="en-US" sz="2400" b="1" dirty="0"/>
              <a:t>Question</a:t>
            </a:r>
            <a:r>
              <a:rPr lang="en-US" sz="2400" dirty="0"/>
              <a:t>: How do we generalize this to more than one predictor?</a:t>
            </a:r>
          </a:p>
          <a:p>
            <a:endParaRPr lang="en-US" sz="2400" b="1" dirty="0"/>
          </a:p>
          <a:p>
            <a:endParaRPr lang="en-US" b="1" dirty="0"/>
          </a:p>
          <a:p>
            <a:r>
              <a:rPr lang="en-US" sz="2400" b="1" dirty="0"/>
              <a:t>Question:  </a:t>
            </a:r>
            <a:r>
              <a:rPr lang="en-US" sz="2400" dirty="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a:t>
            </a:r>
          </a:p>
          <a:p>
            <a:endParaRPr lang="en-US" sz="2400" dirty="0"/>
          </a:p>
          <a:p>
            <a:r>
              <a:rPr lang="en-US" sz="2400" b="1" dirty="0"/>
              <a:t>Question</a:t>
            </a:r>
            <a:r>
              <a:rPr lang="en-US" sz="2400" dirty="0"/>
              <a:t>: What is the mathematical function that describes the slope? </a:t>
            </a:r>
            <a:r>
              <a:rPr lang="en-US" sz="2400" b="1" dirty="0">
                <a:solidFill>
                  <a:srgbClr val="C00000"/>
                </a:solidFill>
              </a:rPr>
              <a:t>Derivative</a:t>
            </a:r>
            <a:endParaRPr lang="en-US" sz="2400" dirty="0"/>
          </a:p>
          <a:p>
            <a:r>
              <a:rPr lang="en-US" sz="2400" b="1" dirty="0"/>
              <a:t>Question</a:t>
            </a:r>
            <a:r>
              <a:rPr lang="en-US" sz="2400" dirty="0"/>
              <a:t>: How do we generalize this to more than one predictor?</a:t>
            </a:r>
          </a:p>
          <a:p>
            <a:r>
              <a:rPr lang="en-US" sz="2400" b="1" dirty="0">
                <a:solidFill>
                  <a:srgbClr val="C00000"/>
                </a:solidFill>
              </a:rPr>
              <a:t>Take the derivative with respect to each coefficient and do the same sequentially</a:t>
            </a:r>
          </a:p>
          <a:p>
            <a:r>
              <a:rPr lang="en-US" sz="2400" b="1" dirty="0"/>
              <a:t>Question:  </a:t>
            </a:r>
            <a:r>
              <a:rPr lang="en-US" sz="2400" dirty="0"/>
              <a:t>What do you think it is a good approach for telling the model how to change (what is the step size) to become better? </a:t>
            </a:r>
          </a:p>
          <a:p>
            <a:r>
              <a:rPr lang="en-US" sz="2400" b="1" dirty="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proportionally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We need to avoid local minima.</a:t>
            </a:r>
          </a:p>
          <a:p>
            <a:pPr marL="342900" indent="-342900">
              <a:spcAft>
                <a:spcPts val="2400"/>
              </a:spcAft>
              <a:buFont typeface="Arial" charset="0"/>
              <a:buChar char="•"/>
            </a:pPr>
            <a:r>
              <a:rPr lang="en-US" dirty="0">
                <a:latin typeface="Karla" charset="0"/>
                <a:ea typeface="Karla" charset="0"/>
                <a:cs typeface="Karla" charset="0"/>
              </a:rPr>
              <a:t>Finally, 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this can be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derive the </a:t>
            </a:r>
            <a:r>
              <a:rPr lang="en-US" b="1" dirty="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We need to avoid local minima.</a:t>
            </a:r>
          </a:p>
          <a:p>
            <a:pPr marL="342900" indent="-342900">
              <a:spcAft>
                <a:spcPts val="2400"/>
              </a:spcAft>
              <a:buFont typeface="Arial" charset="0"/>
              <a:buChar char="•"/>
            </a:pPr>
            <a:r>
              <a:rPr lang="en-US" dirty="0">
                <a:latin typeface="Karla" charset="0"/>
                <a:ea typeface="Karla" charset="0"/>
                <a:cs typeface="Karla" charset="0"/>
              </a:rPr>
              <a:t>Finally, 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this can be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26</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 </a:t>
            </a: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chains</a:t>
                </a: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36"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panose="02040503050406030204" pitchFamily="18" charset="0"/>
                            </a:rPr>
                          </m:ctrlPr>
                        </m:funcPr>
                        <m:fName>
                          <m:nary>
                            <m:naryPr>
                              <m:chr m:val="∑"/>
                              <m:supHide m:val="on"/>
                              <m:ctrlPr>
                                <a:rPr lang="en-US" sz="2400" i="1">
                                  <a:latin typeface="Cambria Math" panose="02040503050406030204" pitchFamily="18" charset="0"/>
                                </a:rPr>
                              </m:ctrlPr>
                            </m:naryPr>
                            <m:sub>
                              <m:r>
                                <a:rPr lang="en-US" sz="2400" b="0" i="1">
                                  <a:latin typeface="Cambria Math" charset="0"/>
                                </a:rPr>
                                <m:t>𝑖</m:t>
                              </m:r>
                            </m:sub>
                            <m:sup/>
                            <m:e>
                              <m:sSub>
                                <m:sSubPr>
                                  <m:ctrlPr>
                                    <a:rPr lang="en-US" sz="2400" i="1">
                                      <a:latin typeface="Cambria Math" panose="02040503050406030204" pitchFamily="18"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panose="02040503050406030204" pitchFamily="18" charset="0"/>
                                    </a:rPr>
                                  </m:ctrlPr>
                                </m:funcPr>
                                <m:fName>
                                  <m:r>
                                    <m:rPr>
                                      <m:sty m:val="p"/>
                                    </m:rPr>
                                    <a:rPr lang="en-US" sz="2400" b="0" i="0">
                                      <a:latin typeface="Cambria Math" charset="0"/>
                                    </a:rPr>
                                    <m:t>log</m:t>
                                  </m:r>
                                </m:fName>
                                <m:e>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panose="02040503050406030204" pitchFamily="18" charset="0"/>
                                        </a:rPr>
                                      </m:ctrlPr>
                                    </m:dPr>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panose="02040503050406030204" pitchFamily="18"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likelihood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val="20000"/>
                        </a:ext>
                      </a:extLst>
                    </a:gridCol>
                    <a:gridCol w="2585545">
                      <a:extLst>
                        <a:ext uri="{9D8B030D-6E8A-4147-A177-3AD203B41FA5}">
                          <a16:colId xmlns:a16="http://schemas.microsoft.com/office/drawing/2014/main" val="20001"/>
                        </a:ext>
                      </a:extLst>
                    </a:gridCol>
                    <a:gridCol w="2970897">
                      <a:extLst>
                        <a:ext uri="{9D8B030D-6E8A-4147-A177-3AD203B41FA5}">
                          <a16:colId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panose="02040503050406030204" pitchFamily="18" charset="0"/>
                            </a:rPr>
                          </m:ctrlPr>
                        </m:funcPr>
                        <m:fName>
                          <m:r>
                            <m:rPr>
                              <m:sty m:val="p"/>
                            </m:rPr>
                            <a:rPr lang="en-US">
                              <a:latin typeface="Cambria Math" charset="0"/>
                            </a:rPr>
                            <m:t>log</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Review of Classification and Logistic Regression </a:t>
            </a:r>
          </a:p>
          <a:p>
            <a:pPr marL="514350" indent="-514350">
              <a:spcAft>
                <a:spcPts val="1200"/>
              </a:spcAft>
              <a:buFont typeface="+mj-lt"/>
              <a:buAutoNum type="arabicPeriod"/>
            </a:pPr>
            <a:r>
              <a:rPr lang="en-US" dirty="0"/>
              <a:t>Introduction to Optimization </a:t>
            </a:r>
          </a:p>
          <a:p>
            <a:pPr marL="1200120" lvl="1" indent="-457200">
              <a:spcAft>
                <a:spcPts val="1200"/>
              </a:spcAft>
            </a:pPr>
            <a:r>
              <a:rPr lang="en-US" dirty="0"/>
              <a:t>	</a:t>
            </a:r>
            <a:r>
              <a:rPr lang="en-US" sz="2600" dirty="0"/>
              <a:t>Gradient Descent </a:t>
            </a:r>
          </a:p>
          <a:p>
            <a:pPr marL="1257270" lvl="1" indent="-514350">
              <a:spcAft>
                <a:spcPts val="1200"/>
              </a:spcAft>
            </a:pPr>
            <a:r>
              <a:rPr lang="en-US" sz="2600" dirty="0"/>
              <a:t>	Stochastic Gradient Descent </a:t>
            </a:r>
          </a:p>
          <a:p>
            <a:pPr marL="514350" indent="-514350">
              <a:spcAft>
                <a:spcPts val="1200"/>
              </a:spcAft>
              <a:buFont typeface="+mj-lt"/>
              <a:buAutoNum type="arabicPeriod"/>
            </a:pPr>
            <a:r>
              <a:rPr lang="en-US" dirty="0"/>
              <a:t>Single Neuron Network (‘Perceptron’)  </a:t>
            </a:r>
          </a:p>
          <a:p>
            <a:pPr marL="514350" indent="-514350">
              <a:spcAft>
                <a:spcPts val="1200"/>
              </a:spcAft>
              <a:buFont typeface="+mj-lt"/>
              <a:buAutoNum type="arabicPeriod"/>
            </a:pPr>
            <a:r>
              <a:rPr lang="en-US" dirty="0"/>
              <a:t>Multi-Layer Perceptron </a:t>
            </a:r>
          </a:p>
          <a:p>
            <a:pPr marL="514350" indent="-514350">
              <a:spcAft>
                <a:spcPts val="1200"/>
              </a:spcAft>
              <a:buFont typeface="+mj-lt"/>
              <a:buAutoNum type="arabicPeriod"/>
            </a:pPr>
            <a:r>
              <a:rPr lang="en-US" dirty="0"/>
              <a:t>Back Propagation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val="20000"/>
                        </a:ext>
                      </a:extLst>
                    </a:gridCol>
                    <a:gridCol w="2743311">
                      <a:extLst>
                        <a:ext uri="{9D8B030D-6E8A-4147-A177-3AD203B41FA5}">
                          <a16:colId xmlns:a16="http://schemas.microsoft.com/office/drawing/2014/main" val="20001"/>
                        </a:ext>
                      </a:extLst>
                    </a:gridCol>
                    <a:gridCol w="3358889">
                      <a:extLst>
                        <a:ext uri="{9D8B030D-6E8A-4147-A177-3AD203B41FA5}">
                          <a16:colId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b="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Slide Number Placeholder 2"/>
          <p:cNvSpPr>
            <a:spLocks noGrp="1"/>
          </p:cNvSpPr>
          <p:nvPr>
            <p:ph type="sldNum" sz="quarter" idx="12"/>
          </p:nvPr>
        </p:nvSpPr>
        <p:spPr/>
        <p:txBody>
          <a:bodyPr/>
          <a:lstStyle/>
          <a:p>
            <a:fld id="{74FD6AAA-7C75-FB4B-8EA1-06B22787237D}" type="slidenum">
              <a:rPr lang="en-US" smtClean="0"/>
              <a:t>31</a:t>
            </a:fld>
            <a:endParaRPr lang="en-US"/>
          </a:p>
        </p:txBody>
      </p:sp>
    </p:spTree>
    <p:extLst>
      <p:ext uri="{BB962C8B-B14F-4D97-AF65-F5344CB8AC3E}">
        <p14:creationId xmlns:p14="http://schemas.microsoft.com/office/powerpoint/2010/main" val="79246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on NN.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Global minima</a:t>
            </a:r>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1901226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5580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a:t>
            </a:r>
          </a:p>
        </p:txBody>
      </p:sp>
      <p:sp>
        <p:nvSpPr>
          <p:cNvPr id="3" name="Slide Number Placeholder 2"/>
          <p:cNvSpPr>
            <a:spLocks noGrp="1"/>
          </p:cNvSpPr>
          <p:nvPr>
            <p:ph type="sldNum" sz="quarter" idx="12"/>
          </p:nvPr>
        </p:nvSpPr>
        <p:spPr/>
        <p:txBody>
          <a:bodyPr/>
          <a:lstStyle/>
          <a:p>
            <a:fld id="{74FD6AAA-7C75-FB4B-8EA1-06B22787237D}" type="slidenum">
              <a:rPr lang="en-US" smtClean="0"/>
              <a:t>37</a:t>
            </a:fld>
            <a:endParaRPr lang="en-US"/>
          </a:p>
        </p:txBody>
      </p:sp>
    </p:spTree>
    <p:extLst>
      <p:ext uri="{BB962C8B-B14F-4D97-AF65-F5344CB8AC3E}">
        <p14:creationId xmlns:p14="http://schemas.microsoft.com/office/powerpoint/2010/main" val="103747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and 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(ANN)</a:t>
            </a:r>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301744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a:t>Logistic Regression Revisited</a:t>
            </a:r>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49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a:t>ethods that are centered around modeling and prediction of a </a:t>
            </a:r>
            <a:r>
              <a:rPr lang="en-US" sz="2400" b="1" dirty="0"/>
              <a:t>quantitative</a:t>
            </a:r>
            <a:r>
              <a:rPr lang="en-US" sz="2400" dirty="0"/>
              <a:t> response variable (ex, number of taxi pickups, number of bike rentals, </a:t>
            </a:r>
            <a:r>
              <a:rPr lang="en-US" sz="2400" dirty="0" err="1"/>
              <a:t>etc</a:t>
            </a:r>
            <a:r>
              <a:rPr lang="en-US" sz="2400" dirty="0"/>
              <a:t>) are called </a:t>
            </a:r>
            <a:r>
              <a:rPr lang="en-US" sz="2400" b="1" dirty="0"/>
              <a:t>regressions</a:t>
            </a:r>
            <a:r>
              <a:rPr lang="en-US" sz="2400" dirty="0"/>
              <a:t> (and Ridge, LASSO, </a:t>
            </a:r>
            <a:r>
              <a:rPr lang="en-US" sz="2400" dirty="0" err="1"/>
              <a:t>etc</a:t>
            </a:r>
            <a:r>
              <a:rPr lang="en-US" sz="2400" dirty="0"/>
              <a:t>).</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220" y="1941761"/>
            <a:ext cx="6119812" cy="4207580"/>
          </a:xfrm>
        </p:spPr>
      </p:pic>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07581"/>
          </a:xfrm>
          <a:prstGeom prst="rect">
            <a:avLst/>
          </a:prstGeom>
        </p:spPr>
      </p:pic>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Slightly modified data to illustrate a concept. </a:t>
            </a: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438" y="1792819"/>
            <a:ext cx="6172201" cy="4114800"/>
          </a:xfrm>
          <a:prstGeom prst="rect">
            <a:avLst/>
          </a:prstGeom>
        </p:spPr>
      </p:pic>
      <p:sp>
        <p:nvSpPr>
          <p:cNvPr id="2" name="Title 1"/>
          <p:cNvSpPr>
            <a:spLocks noGrp="1"/>
          </p:cNvSpPr>
          <p:nvPr>
            <p:ph type="title"/>
          </p:nvPr>
        </p:nvSpPr>
        <p:spPr/>
        <p:txBody>
          <a:bodyPr/>
          <a:lstStyle/>
          <a:p>
            <a:r>
              <a:rPr lang="en-US" dirty="0"/>
              <a:t>Example Using Heart Data</a:t>
            </a:r>
          </a:p>
        </p:txBody>
      </p:sp>
      <p:sp>
        <p:nvSpPr>
          <p:cNvPr id="3" name="Content Placeholder 2"/>
          <p:cNvSpPr>
            <a:spLocks noGrp="1"/>
          </p:cNvSpPr>
          <p:nvPr>
            <p:ph idx="1"/>
          </p:nvPr>
        </p:nvSpPr>
        <p:spPr/>
        <p:txBody>
          <a:bodyPr/>
          <a:lstStyle/>
          <a:p>
            <a:r>
              <a:rPr lang="en-US" dirty="0">
                <a:solidFill>
                  <a:schemeClr val="tx1">
                    <a:lumMod val="75000"/>
                    <a:lumOff val="25000"/>
                  </a:schemeClr>
                </a:solidFill>
                <a:latin typeface="Karla" charset="0"/>
                <a:ea typeface="Karla" charset="0"/>
                <a:cs typeface="Karla" charset="0"/>
              </a:rPr>
              <a:t>Select W such as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12" name="Group 11"/>
          <p:cNvGrpSpPr/>
          <p:nvPr/>
        </p:nvGrpSpPr>
        <p:grpSpPr>
          <a:xfrm>
            <a:off x="883048" y="2990586"/>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883853" y="1260641"/>
            <a:ext cx="184731" cy="369332"/>
          </a:xfrm>
          <a:prstGeom prst="rect">
            <a:avLst/>
          </a:prstGeom>
          <a:noFill/>
        </p:spPr>
        <p:txBody>
          <a:bodyPr wrap="none" rtlCol="0">
            <a:spAutoFit/>
          </a:bodyPr>
          <a:lstStyle/>
          <a:p>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573" y="1792819"/>
            <a:ext cx="6172200" cy="4114800"/>
          </a:xfrm>
          <a:prstGeom prst="rect">
            <a:avLst/>
          </a:prstGeom>
        </p:spPr>
      </p:pic>
      <p:sp>
        <p:nvSpPr>
          <p:cNvPr id="2" name="Title 1"/>
          <p:cNvSpPr>
            <a:spLocks noGrp="1"/>
          </p:cNvSpPr>
          <p:nvPr>
            <p:ph type="title"/>
          </p:nvPr>
        </p:nvSpPr>
        <p:spPr/>
        <p:txBody>
          <a:bodyPr/>
          <a:lstStyle/>
          <a:p>
            <a:r>
              <a:rPr lang="en-US" dirty="0"/>
              <a:t>Example Using Heart Data</a:t>
            </a:r>
          </a:p>
        </p:txBody>
      </p:sp>
      <p:sp>
        <p:nvSpPr>
          <p:cNvPr id="3" name="Content Placeholder 2"/>
          <p:cNvSpPr>
            <a:spLocks noGrp="1"/>
          </p:cNvSpPr>
          <p:nvPr>
            <p:ph idx="1"/>
          </p:nvPr>
        </p:nvSpPr>
        <p:spPr/>
        <p:txBody>
          <a:bodyPr/>
          <a:lstStyle/>
          <a:p>
            <a:r>
              <a:rPr lang="en-US" dirty="0">
                <a:solidFill>
                  <a:schemeClr val="tx1">
                    <a:lumMod val="75000"/>
                    <a:lumOff val="25000"/>
                  </a:schemeClr>
                </a:solidFill>
                <a:latin typeface="Karla" charset="0"/>
                <a:ea typeface="Karla" charset="0"/>
                <a:cs typeface="Karla" charset="0"/>
              </a:rPr>
              <a:t>Select another W such as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12" name="Group 11"/>
          <p:cNvGrpSpPr/>
          <p:nvPr/>
        </p:nvGrpSpPr>
        <p:grpSpPr>
          <a:xfrm>
            <a:off x="883048" y="2990586"/>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883853" y="1260641"/>
            <a:ext cx="184731" cy="369332"/>
          </a:xfrm>
          <a:prstGeom prst="rect">
            <a:avLst/>
          </a:prstGeom>
          <a:noFill/>
        </p:spPr>
        <p:txBody>
          <a:bodyPr wrap="none" rtlCol="0">
            <a:spAutoFit/>
          </a:bodyPr>
          <a:lstStyle/>
          <a:p>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6021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a:latin typeface="Karla" charset="0"/>
                <a:ea typeface="Karla" charset="0"/>
                <a:cs typeface="Karla" charset="0"/>
              </a:rPr>
              <a:t>Need to learn W1, W2 and W3.</a:t>
            </a: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59</a:t>
            </a:fld>
            <a:endParaRPr lang="en-US"/>
          </a:p>
        </p:txBody>
      </p:sp>
    </p:spTree>
    <p:extLst>
      <p:ext uri="{BB962C8B-B14F-4D97-AF65-F5344CB8AC3E}">
        <p14:creationId xmlns:p14="http://schemas.microsoft.com/office/powerpoint/2010/main" val="1605336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𝑑h</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We create the computational 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68</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300601"/>
                      <a:ext cx="425045"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2777549" y="3300601"/>
                      <a:ext cx="425045" cy="369333"/>
                    </a:xfrm>
                    <a:prstGeom prst="rect">
                      <a:avLst/>
                    </a:prstGeom>
                    <a:blipFill rotWithShape="0">
                      <a:blip r:embed="rId2"/>
                      <a:stretch>
                        <a:fillRect l="-35897" t="-64706"/>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3" y="2788333"/>
                    <a:ext cx="382670" cy="369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810743" y="2788333"/>
                    <a:ext cx="382670" cy="369333"/>
                  </a:xfrm>
                  <a:prstGeom prst="rect">
                    <a:avLst/>
                  </a:prstGeom>
                  <a:blipFill rotWithShape="0">
                    <a:blip r:embed="rId7"/>
                    <a:stretch>
                      <a:fillRect r="-45714" b="-6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a:t>We create the computational graph. </a:t>
            </a:r>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given an input </a:t>
                </a:r>
                <a:r>
                  <a:rPr lang="en-US" i="1" dirty="0">
                    <a:latin typeface="Cambria Math" charset="0"/>
                    <a:ea typeface="Cambria Math" charset="0"/>
                    <a:cs typeface="Cambria Math" charset="0"/>
                  </a:rPr>
                  <a:t>X</a:t>
                </a:r>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a:t>.</a:t>
                </a:r>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charset="0"/>
                        <a:ea typeface="Karla" charset="0"/>
                        <a:cs typeface="Karla" charset="0"/>
                      </a:rPr>
                      <m:t>𝑆</m:t>
                    </m:r>
                  </m:oMath>
                </a14:m>
                <a:r>
                  <a:rPr lang="en-US" sz="2400" dirty="0">
                    <a:latin typeface="Karla" charset="0"/>
                    <a:ea typeface="Karla" charset="0"/>
                    <a:cs typeface="Karla" charset="0"/>
                  </a:rPr>
                  <a:t>-shaped curve is distance from ½ to ~1 or ½\ to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Lecture5_Boosting</Template>
  <TotalTime>25632</TotalTime>
  <Words>3407</Words>
  <Application>Microsoft Office PowerPoint</Application>
  <PresentationFormat>Widescreen</PresentationFormat>
  <Paragraphs>885</Paragraphs>
  <Slides>71</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9" baseType="lpstr">
      <vt:lpstr>Arial</vt:lpstr>
      <vt:lpstr>Calibri</vt:lpstr>
      <vt:lpstr>Cambria Math</vt:lpstr>
      <vt:lpstr>Courier New</vt:lpstr>
      <vt:lpstr>Karla</vt:lpstr>
      <vt:lpstr>Open Sans</vt:lpstr>
      <vt:lpstr>GEC_template</vt:lpstr>
      <vt:lpstr>Equation</vt:lpstr>
      <vt:lpstr>Lecture 5: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Esteban Dirk Reyes De Jong (esteban.reyes)</cp:lastModifiedBy>
  <cp:revision>250</cp:revision>
  <dcterms:created xsi:type="dcterms:W3CDTF">2018-07-15T23:20:29Z</dcterms:created>
  <dcterms:modified xsi:type="dcterms:W3CDTF">2019-07-31T08:39:27Z</dcterms:modified>
</cp:coreProperties>
</file>